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6"/>
  </p:notesMasterIdLst>
  <p:sldIdLst>
    <p:sldId id="256" r:id="rId2"/>
    <p:sldId id="305" r:id="rId3"/>
    <p:sldId id="356" r:id="rId4"/>
    <p:sldId id="381" r:id="rId5"/>
    <p:sldId id="393" r:id="rId6"/>
    <p:sldId id="401" r:id="rId7"/>
    <p:sldId id="400" r:id="rId8"/>
    <p:sldId id="394" r:id="rId9"/>
    <p:sldId id="396" r:id="rId10"/>
    <p:sldId id="405" r:id="rId11"/>
    <p:sldId id="395" r:id="rId12"/>
    <p:sldId id="402" r:id="rId13"/>
    <p:sldId id="403" r:id="rId14"/>
    <p:sldId id="399" r:id="rId1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  <p15:guide id="3" orient="horz" pos="1111" userDrawn="1">
          <p15:clr>
            <a:srgbClr val="A4A3A4"/>
          </p15:clr>
        </p15:guide>
        <p15:guide id="4" pos="759" userDrawn="1">
          <p15:clr>
            <a:srgbClr val="A4A3A4"/>
          </p15:clr>
        </p15:guide>
        <p15:guide id="5" orient="horz" pos="608" userDrawn="1">
          <p15:clr>
            <a:srgbClr val="A4A3A4"/>
          </p15:clr>
        </p15:guide>
        <p15:guide id="6" orient="horz" pos="4105" userDrawn="1">
          <p15:clr>
            <a:srgbClr val="A4A3A4"/>
          </p15:clr>
        </p15:guide>
        <p15:guide id="7" pos="6543" userDrawn="1">
          <p15:clr>
            <a:srgbClr val="A4A3A4"/>
          </p15:clr>
        </p15:guide>
        <p15:guide id="8" pos="192" userDrawn="1">
          <p15:clr>
            <a:srgbClr val="A4A3A4"/>
          </p15:clr>
        </p15:guide>
        <p15:guide id="9" pos="4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377"/>
    <a:srgbClr val="0077BB"/>
    <a:srgbClr val="FFFFFF"/>
    <a:srgbClr val="0C4DA2"/>
    <a:srgbClr val="4472C4"/>
    <a:srgbClr val="20BAF2"/>
    <a:srgbClr val="949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2202" y="90"/>
      </p:cViewPr>
      <p:guideLst>
        <p:guide orient="horz" pos="2381"/>
        <p:guide pos="3368"/>
        <p:guide orient="horz" pos="1111"/>
        <p:guide pos="759"/>
        <p:guide orient="horz" pos="608"/>
        <p:guide orient="horz" pos="4105"/>
        <p:guide pos="6543"/>
        <p:guide pos="192"/>
        <p:guide pos="4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BD5FA-6200-486F-8274-959CAC49DCB1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A1ACB-5294-4251-8CDD-F50F09CC8B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4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D670-237F-476E-B943-CAE0C2B42FFA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5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3AF3-7EE0-4F2F-A30B-2C09D0DAF077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01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AC21-9914-4B01-8A0A-147B7BD3F57C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402AA-B95A-4DEA-8A45-AF2730BE53AB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3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471C-10ED-4BEB-8E9E-99A7C3AF25C4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1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C56-8A73-4735-9C66-5B903138C1DB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7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A91F-E418-4B0D-A320-ADAD292DE0F2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664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CBE5-E0DC-4437-8B06-2922EB65BFE4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3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2F1B-C617-4A0D-ABDB-46B01390390F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30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2F27-BDC4-4345-9C1F-DA94F8C0C915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92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C42D8-13F9-48B3-83E7-C07EE09CC78B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8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52DB1-600E-4D50-B8DE-A7AD3F211411}" type="datetime1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89DA2-604D-4154-AAA0-56C1F155D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45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ublic.roboflow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www.makesense.a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코드스테이츠 기업, 채용, 투자, 뉴스">
            <a:extLst>
              <a:ext uri="{FF2B5EF4-FFF2-40B4-BE49-F238E27FC236}">
                <a16:creationId xmlns:a16="http://schemas.microsoft.com/office/drawing/2014/main" id="{9AD167E0-C772-4000-871B-D47ACD482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t="37406" r="10107" b="39261"/>
          <a:stretch/>
        </p:blipFill>
        <p:spPr bwMode="auto">
          <a:xfrm>
            <a:off x="8420100" y="6655553"/>
            <a:ext cx="2145598" cy="6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F7E674-D989-4933-840F-AA87917FFBA4}"/>
              </a:ext>
            </a:extLst>
          </p:cNvPr>
          <p:cNvSpPr/>
          <p:nvPr/>
        </p:nvSpPr>
        <p:spPr>
          <a:xfrm>
            <a:off x="1242488" y="4284687"/>
            <a:ext cx="914477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2022.07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D6B5BDDC-764E-43B6-A110-4C420E322ECB}"/>
              </a:ext>
            </a:extLst>
          </p:cNvPr>
          <p:cNvSpPr/>
          <p:nvPr/>
        </p:nvSpPr>
        <p:spPr>
          <a:xfrm rot="20617660">
            <a:off x="2036534" y="-1100745"/>
            <a:ext cx="10302738" cy="6676926"/>
          </a:xfrm>
          <a:prstGeom prst="roundRect">
            <a:avLst>
              <a:gd name="adj" fmla="val 6818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F537F128-523D-49E5-A188-1D5553C44BD9}"/>
              </a:ext>
            </a:extLst>
          </p:cNvPr>
          <p:cNvSpPr/>
          <p:nvPr/>
        </p:nvSpPr>
        <p:spPr>
          <a:xfrm rot="359726">
            <a:off x="-3896990" y="3772690"/>
            <a:ext cx="8406108" cy="5447771"/>
          </a:xfrm>
          <a:prstGeom prst="roundRect">
            <a:avLst>
              <a:gd name="adj" fmla="val 6818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FC2FEA-A5FB-42B1-BF5D-056E47A1DA97}"/>
              </a:ext>
            </a:extLst>
          </p:cNvPr>
          <p:cNvSpPr/>
          <p:nvPr/>
        </p:nvSpPr>
        <p:spPr>
          <a:xfrm>
            <a:off x="2862470" y="2727383"/>
            <a:ext cx="75057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en-US" altLang="ko-KR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Are you wearing a mask?</a:t>
            </a:r>
            <a:endParaRPr lang="ko-KR" altLang="en-US" sz="2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8F760E-56C6-43F3-BB1E-B0A4D10486A3}"/>
              </a:ext>
            </a:extLst>
          </p:cNvPr>
          <p:cNvSpPr/>
          <p:nvPr/>
        </p:nvSpPr>
        <p:spPr>
          <a:xfrm>
            <a:off x="7290916" y="3627483"/>
            <a:ext cx="1296144" cy="49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DB63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D9D73-7324-48A0-928A-1E70218502DD}"/>
              </a:ext>
            </a:extLst>
          </p:cNvPr>
          <p:cNvSpPr/>
          <p:nvPr/>
        </p:nvSpPr>
        <p:spPr>
          <a:xfrm>
            <a:off x="4895602" y="3220082"/>
            <a:ext cx="547260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en-US" altLang="ko-KR" sz="2800" b="1" dirty="0">
                <a:solidFill>
                  <a:srgbClr val="94949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4</a:t>
            </a:r>
            <a:endParaRPr lang="ko-KR" altLang="en-US" sz="2800" b="1" dirty="0">
              <a:solidFill>
                <a:srgbClr val="94949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79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3510D5-60D0-4606-B4B7-B134152F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9" y="3814202"/>
            <a:ext cx="4053727" cy="2702485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및 훈련 결과 확인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초기가중치를 바꿔가면서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F1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커브가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Best model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비슷하도록 훈련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Confidence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0.6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일때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F1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스코어가 가장 높음으로 이를 기준으로 테스트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5BB2B76-2C3E-4B09-AE25-D2EDE0BC3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4374" r="62480" b="66730"/>
          <a:stretch/>
        </p:blipFill>
        <p:spPr bwMode="auto">
          <a:xfrm>
            <a:off x="720511" y="1758378"/>
            <a:ext cx="2609719" cy="19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DA6316F-41C4-46CD-BA45-2856B6ED4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5" t="4374" r="34721" b="66730"/>
          <a:stretch/>
        </p:blipFill>
        <p:spPr bwMode="auto">
          <a:xfrm>
            <a:off x="4041046" y="1763713"/>
            <a:ext cx="2609719" cy="199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435D042-4618-4FBF-8080-734CDFC5F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7" t="3629" r="7149" b="66730"/>
          <a:stretch/>
        </p:blipFill>
        <p:spPr bwMode="auto">
          <a:xfrm>
            <a:off x="7361583" y="1721142"/>
            <a:ext cx="2609719" cy="20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2993E3-3B4A-407C-819E-817BC656C44B}"/>
              </a:ext>
            </a:extLst>
          </p:cNvPr>
          <p:cNvSpPr txBox="1"/>
          <p:nvPr/>
        </p:nvSpPr>
        <p:spPr>
          <a:xfrm>
            <a:off x="304799" y="7018451"/>
            <a:ext cx="779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https://towardsdatascience.com/a-single-number-metric-for-evaluating-object-detection-models-c97f4a98616d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EB61BD-BE03-4587-A185-F2C404CC21E3}"/>
              </a:ext>
            </a:extLst>
          </p:cNvPr>
          <p:cNvGrpSpPr/>
          <p:nvPr/>
        </p:nvGrpSpPr>
        <p:grpSpPr>
          <a:xfrm>
            <a:off x="6137781" y="3760750"/>
            <a:ext cx="4053726" cy="2702484"/>
            <a:chOff x="3330230" y="1768398"/>
            <a:chExt cx="7042254" cy="46948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3A2799A-F793-4048-98E0-1C348849A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230" y="1768398"/>
              <a:ext cx="7042254" cy="4694836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79DD26-226F-4A7E-9A44-FE67F1F37C23}"/>
                </a:ext>
              </a:extLst>
            </p:cNvPr>
            <p:cNvSpPr/>
            <p:nvPr/>
          </p:nvSpPr>
          <p:spPr>
            <a:xfrm>
              <a:off x="6246970" y="2676055"/>
              <a:ext cx="358460" cy="3687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7F09BFF-5137-4DE4-A68E-DD32F703874E}"/>
              </a:ext>
            </a:extLst>
          </p:cNvPr>
          <p:cNvSpPr txBox="1"/>
          <p:nvPr/>
        </p:nvSpPr>
        <p:spPr>
          <a:xfrm>
            <a:off x="1974570" y="3979284"/>
            <a:ext cx="895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weights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97B2AF-4753-4ABA-8774-234F85AE82CB}"/>
              </a:ext>
            </a:extLst>
          </p:cNvPr>
          <p:cNvSpPr txBox="1"/>
          <p:nvPr/>
        </p:nvSpPr>
        <p:spPr>
          <a:xfrm>
            <a:off x="7202379" y="3898503"/>
            <a:ext cx="863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weights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23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턱에 마스크를 착용한 사람을 제대로 분류하지 못함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추가하고 초기가중치를 변경하며 개선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모자를 써서 음영이 질 때 사람을 제대로 인식하지 못함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48AB70-4754-431E-B167-6AF3462C23D7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6.1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테스트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76CE899-B742-4DA4-B8B9-4675D5CBB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5" t="9" r="17321" b="19894"/>
          <a:stretch/>
        </p:blipFill>
        <p:spPr bwMode="auto">
          <a:xfrm>
            <a:off x="304801" y="1764161"/>
            <a:ext cx="5032065" cy="436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70F5252A-2F0D-4027-9FD9-24CC8DD6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6" r="10781" b="15250"/>
          <a:stretch/>
        </p:blipFill>
        <p:spPr bwMode="auto">
          <a:xfrm>
            <a:off x="5346700" y="1763713"/>
            <a:ext cx="5047986" cy="436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98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턱에 마스크를 착용한 경우는 개선이 되었지만 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측면에서 턱에 마스크를 쓴 사람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코가 노출이 되게 쓴 사람에 대해 구분하는 것이 미흡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48AB70-4754-431E-B167-6AF3462C23D7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6.2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테스트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ED86A-7AD9-4024-B6EA-868BF6D23C5E}"/>
              </a:ext>
            </a:extLst>
          </p:cNvPr>
          <p:cNvSpPr txBox="1"/>
          <p:nvPr/>
        </p:nvSpPr>
        <p:spPr>
          <a:xfrm>
            <a:off x="304799" y="7018451"/>
            <a:ext cx="3765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https://www.youtube.com/watch?v=JIQpoFn6aJU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test1-2">
            <a:hlinkClick r:id="" action="ppaction://media"/>
            <a:extLst>
              <a:ext uri="{FF2B5EF4-FFF2-40B4-BE49-F238E27FC236}">
                <a16:creationId xmlns:a16="http://schemas.microsoft.com/office/drawing/2014/main" id="{3B129FBF-83FA-4292-912A-F0AFB6F2BF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5557" y="1763713"/>
            <a:ext cx="7602285" cy="47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7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48AB70-4754-431E-B167-6AF3462C23D7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6.3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865CA9-FACE-4397-BC93-0E2AAA782422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테스트로 해본 결과 입술을 기준으로 마스크와 노마스크로 구분하는 것으로 판단</a:t>
            </a:r>
          </a:p>
        </p:txBody>
      </p:sp>
      <p:pic>
        <p:nvPicPr>
          <p:cNvPr id="2" name="0 2022-07-27 13-59-44">
            <a:hlinkClick r:id="" action="ppaction://media"/>
            <a:extLst>
              <a:ext uri="{FF2B5EF4-FFF2-40B4-BE49-F238E27FC236}">
                <a16:creationId xmlns:a16="http://schemas.microsoft.com/office/drawing/2014/main" id="{2EB80A27-A111-42DB-9F24-BA7FE027F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4117" y="176416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329" y="-2282"/>
            <a:ext cx="1231937" cy="973628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311" y="588345"/>
            <a:ext cx="9142852" cy="43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후기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383" y="472356"/>
            <a:ext cx="5615446" cy="43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마스크를 제대로 안 쓴 사람들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모자를 써서 햇빛에 얼굴이 그림자 지는 경우 등 제대로 인식을 못하는 아쉬움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이미지 추가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SSD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사용 등으로 해결 가능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9" y="43925"/>
            <a:ext cx="184692" cy="36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1" tIns="45710" rIns="91421" bIns="457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29" y="43925"/>
            <a:ext cx="184692" cy="36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21" tIns="45710" rIns="91421" bIns="4571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9FABF3-6B0E-4A47-856E-BC6D47A8C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042F683-ABA2-4F90-9A8A-6EF056D09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6" b="23071"/>
          <a:stretch/>
        </p:blipFill>
        <p:spPr>
          <a:xfrm>
            <a:off x="2438400" y="1652376"/>
            <a:ext cx="6241256" cy="45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6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283"/>
            <a:ext cx="10691812" cy="7561958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6200" y="1856328"/>
            <a:ext cx="3141574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적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38362" y="588345"/>
            <a:ext cx="9142852" cy="43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   차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818502" y="684143"/>
            <a:ext cx="7846977" cy="43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78A7A0B-4BEB-4799-8B2D-EE232B61713D}"/>
              </a:ext>
            </a:extLst>
          </p:cNvPr>
          <p:cNvSpPr/>
          <p:nvPr/>
        </p:nvSpPr>
        <p:spPr>
          <a:xfrm>
            <a:off x="6426200" y="2437435"/>
            <a:ext cx="3960813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과정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170D49-9B21-41EC-9AB4-4C079142DC42}"/>
              </a:ext>
            </a:extLst>
          </p:cNvPr>
          <p:cNvSpPr/>
          <p:nvPr/>
        </p:nvSpPr>
        <p:spPr>
          <a:xfrm>
            <a:off x="6426200" y="4169524"/>
            <a:ext cx="3710114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및 훈련결과 확인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D1DF9E5-0D1F-4D2F-A50E-0B43845AA34C}"/>
              </a:ext>
            </a:extLst>
          </p:cNvPr>
          <p:cNvSpPr/>
          <p:nvPr/>
        </p:nvSpPr>
        <p:spPr>
          <a:xfrm>
            <a:off x="6419851" y="5402503"/>
            <a:ext cx="3710114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후기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28CA0B-280E-4A37-9061-84C4674D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4B2160-BD69-4614-87CC-7A01AE3CC841}"/>
              </a:ext>
            </a:extLst>
          </p:cNvPr>
          <p:cNvSpPr/>
          <p:nvPr/>
        </p:nvSpPr>
        <p:spPr>
          <a:xfrm>
            <a:off x="6426200" y="3012962"/>
            <a:ext cx="3960813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3A384-9A55-4A56-8F20-E1E7CD6156D0}"/>
              </a:ext>
            </a:extLst>
          </p:cNvPr>
          <p:cNvSpPr/>
          <p:nvPr/>
        </p:nvSpPr>
        <p:spPr>
          <a:xfrm>
            <a:off x="6426200" y="3588489"/>
            <a:ext cx="3960813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60DB49-F632-44D9-B8FF-D3C4F5F84305}"/>
              </a:ext>
            </a:extLst>
          </p:cNvPr>
          <p:cNvSpPr/>
          <p:nvPr/>
        </p:nvSpPr>
        <p:spPr>
          <a:xfrm>
            <a:off x="6426200" y="4821200"/>
            <a:ext cx="3710114" cy="27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2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2034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8" y="1764160"/>
            <a:ext cx="10690497" cy="461161"/>
          </a:xfrm>
          <a:prstGeom prst="rect">
            <a:avLst/>
          </a:prstGeom>
          <a:solidFill>
            <a:srgbClr val="BAC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적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35544" y="2412057"/>
            <a:ext cx="5335726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 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기사</a:t>
            </a:r>
          </a:p>
        </p:txBody>
      </p:sp>
      <p:sp>
        <p:nvSpPr>
          <p:cNvPr id="75" name="Rectangle 52">
            <a:extLst>
              <a:ext uri="{FF2B5EF4-FFF2-40B4-BE49-F238E27FC236}">
                <a16:creationId xmlns:a16="http://schemas.microsoft.com/office/drawing/2014/main" id="{75A32318-8ABF-44F2-95A1-5CBDDFE7F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46" y="1908137"/>
            <a:ext cx="9646207" cy="23410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35989" tIns="0" rIns="35989" bIns="0">
            <a:spAutoFit/>
          </a:bodyPr>
          <a:lstStyle/>
          <a:p>
            <a:pPr>
              <a:lnSpc>
                <a:spcPts val="1600"/>
              </a:lnSpc>
              <a:spcBef>
                <a:spcPct val="20000"/>
              </a:spcBef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마스크 착용여부를 판단하여 미착용자 사전 차단 및 피해를 방지  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자동문에 카메라를 설치하여 마스크 미착용자를 사전 차단하여 시비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폭행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범죄예방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69204E-E26E-49B7-9110-90656E22F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0" r="2223" b="16090"/>
          <a:stretch/>
        </p:blipFill>
        <p:spPr>
          <a:xfrm>
            <a:off x="1232520" y="4027896"/>
            <a:ext cx="7368879" cy="10414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8A7C68-E347-4706-A6DF-150E50CB7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44"/>
          <a:stretch/>
        </p:blipFill>
        <p:spPr>
          <a:xfrm>
            <a:off x="1296481" y="2789337"/>
            <a:ext cx="7488052" cy="12078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78BC70-3739-4DB9-830D-66C90F4B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481" y="5061447"/>
            <a:ext cx="7304918" cy="13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6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과정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 결과가 낮을 시 데이터 수집단계부터 다시 반복해서 진행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7E79F4B-0702-47C4-9D32-99D309B29B5D}"/>
              </a:ext>
            </a:extLst>
          </p:cNvPr>
          <p:cNvGrpSpPr/>
          <p:nvPr/>
        </p:nvGrpSpPr>
        <p:grpSpPr>
          <a:xfrm>
            <a:off x="3482921" y="3059543"/>
            <a:ext cx="1440000" cy="1440000"/>
            <a:chOff x="616589" y="2075919"/>
            <a:chExt cx="1440000" cy="14400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1FB5936-1F2C-44E9-9C60-69DCE6C61AF0}"/>
                </a:ext>
              </a:extLst>
            </p:cNvPr>
            <p:cNvSpPr/>
            <p:nvPr/>
          </p:nvSpPr>
          <p:spPr>
            <a:xfrm>
              <a:off x="616589" y="2075919"/>
              <a:ext cx="1440000" cy="144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7AEA7A-3207-4355-81BE-BA514D870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281"/>
            <a:stretch/>
          </p:blipFill>
          <p:spPr>
            <a:xfrm>
              <a:off x="714234" y="2353778"/>
              <a:ext cx="1230747" cy="993444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56DA65-76D3-4B81-A139-D9BD265564E2}"/>
              </a:ext>
            </a:extLst>
          </p:cNvPr>
          <p:cNvGrpSpPr/>
          <p:nvPr/>
        </p:nvGrpSpPr>
        <p:grpSpPr>
          <a:xfrm>
            <a:off x="8359636" y="3059543"/>
            <a:ext cx="1440000" cy="1440000"/>
            <a:chOff x="8021134" y="2075919"/>
            <a:chExt cx="1440000" cy="14400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647BB40-4172-4101-9B01-F7DD3BE75E14}"/>
                </a:ext>
              </a:extLst>
            </p:cNvPr>
            <p:cNvSpPr/>
            <p:nvPr/>
          </p:nvSpPr>
          <p:spPr>
            <a:xfrm>
              <a:off x="8021134" y="2075919"/>
              <a:ext cx="1440000" cy="144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8A453AE-AE85-49AB-B446-A73BEEB2C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12" r="9360" b="17033"/>
            <a:stretch/>
          </p:blipFill>
          <p:spPr>
            <a:xfrm>
              <a:off x="8140338" y="2216690"/>
              <a:ext cx="1201591" cy="1190676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060818D-58E5-4B4E-AE4D-4A6153E98D3B}"/>
              </a:ext>
            </a:extLst>
          </p:cNvPr>
          <p:cNvSpPr/>
          <p:nvPr/>
        </p:nvSpPr>
        <p:spPr>
          <a:xfrm>
            <a:off x="1025038" y="4696412"/>
            <a:ext cx="1440000" cy="29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5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선정</a:t>
            </a:r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1B7C73D-CB86-4A6B-81F3-E1AB4AC2B7E1}"/>
              </a:ext>
            </a:extLst>
          </p:cNvPr>
          <p:cNvSpPr/>
          <p:nvPr/>
        </p:nvSpPr>
        <p:spPr>
          <a:xfrm>
            <a:off x="3233538" y="4680935"/>
            <a:ext cx="1905437" cy="29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</a:t>
            </a:r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36856D-5BC5-4253-973C-01A227367D02}"/>
              </a:ext>
            </a:extLst>
          </p:cNvPr>
          <p:cNvSpPr/>
          <p:nvPr/>
        </p:nvSpPr>
        <p:spPr>
          <a:xfrm>
            <a:off x="5713116" y="4672223"/>
            <a:ext cx="1905437" cy="29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lang="en-US" altLang="ko-KR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훈련결과 확인</a:t>
            </a:r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2B6237-0F89-441B-A937-BF1685F93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39" b="27055"/>
          <a:stretch/>
        </p:blipFill>
        <p:spPr>
          <a:xfrm>
            <a:off x="2633835" y="3547491"/>
            <a:ext cx="739881" cy="46469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AC370319-75AC-4596-8AB9-DE4CC4060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39" b="27055"/>
          <a:stretch/>
        </p:blipFill>
        <p:spPr>
          <a:xfrm>
            <a:off x="5055699" y="3547491"/>
            <a:ext cx="739881" cy="46469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EF13BF0-7024-403C-8307-ACAB9F10B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39" b="27055"/>
          <a:stretch/>
        </p:blipFill>
        <p:spPr>
          <a:xfrm>
            <a:off x="7502795" y="3547491"/>
            <a:ext cx="739881" cy="464691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02069710-1126-4411-AF71-073C010E4D92}"/>
              </a:ext>
            </a:extLst>
          </p:cNvPr>
          <p:cNvSpPr/>
          <p:nvPr/>
        </p:nvSpPr>
        <p:spPr>
          <a:xfrm>
            <a:off x="8359636" y="4672223"/>
            <a:ext cx="1440000" cy="29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en-US" altLang="ko-KR" sz="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9732D9-A357-4751-827C-0B68A0C65B8A}"/>
              </a:ext>
            </a:extLst>
          </p:cNvPr>
          <p:cNvGrpSpPr/>
          <p:nvPr/>
        </p:nvGrpSpPr>
        <p:grpSpPr>
          <a:xfrm>
            <a:off x="1020008" y="3088700"/>
            <a:ext cx="1440000" cy="1440000"/>
            <a:chOff x="572768" y="2038781"/>
            <a:chExt cx="1440000" cy="14400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115619F-AA0D-450F-B106-793EF06F646E}"/>
                </a:ext>
              </a:extLst>
            </p:cNvPr>
            <p:cNvSpPr/>
            <p:nvPr/>
          </p:nvSpPr>
          <p:spPr>
            <a:xfrm>
              <a:off x="572768" y="2038781"/>
              <a:ext cx="1440000" cy="144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2D46346-D625-48F6-8DF6-525017158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6868"/>
            <a:stretch/>
          </p:blipFill>
          <p:spPr>
            <a:xfrm>
              <a:off x="649708" y="2250891"/>
              <a:ext cx="1286120" cy="106917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A69A07-E1D8-48A2-A1C6-22DB787EC07D}"/>
              </a:ext>
            </a:extLst>
          </p:cNvPr>
          <p:cNvGrpSpPr/>
          <p:nvPr/>
        </p:nvGrpSpPr>
        <p:grpSpPr>
          <a:xfrm>
            <a:off x="5945835" y="3076903"/>
            <a:ext cx="1440000" cy="1440000"/>
            <a:chOff x="5537273" y="2026984"/>
            <a:chExt cx="1440000" cy="144000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DC8BC7C-CB26-4D38-B5B0-1F922FCA5D34}"/>
                </a:ext>
              </a:extLst>
            </p:cNvPr>
            <p:cNvSpPr/>
            <p:nvPr/>
          </p:nvSpPr>
          <p:spPr>
            <a:xfrm>
              <a:off x="5537273" y="2026984"/>
              <a:ext cx="1440000" cy="144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AB731F6-4E13-483A-9701-7A4942A53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981" t="11247" r="14687" b="27808"/>
            <a:stretch/>
          </p:blipFill>
          <p:spPr>
            <a:xfrm>
              <a:off x="5660568" y="2191901"/>
              <a:ext cx="1203167" cy="108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913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선정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1-stage detector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비교적 빠르지만 정확도가 낮고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2-stage detector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비교적 느리지만 정확도가 높음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빠른 속도인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1-stage detector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선택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7F01A-4828-4945-A3EB-0A7F8898B9CC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3.1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1-stage detector  vs 2-stage detector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562BD08-B637-4FF4-88BE-B3F0056F6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42" y="2124401"/>
            <a:ext cx="10089886" cy="33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A193F7-3652-4A94-A80A-D4E7C0EEE4ED}"/>
              </a:ext>
            </a:extLst>
          </p:cNvPr>
          <p:cNvSpPr txBox="1"/>
          <p:nvPr/>
        </p:nvSpPr>
        <p:spPr>
          <a:xfrm>
            <a:off x="297127" y="7006700"/>
            <a:ext cx="3018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https://ganghee-lee.tistory.com/34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57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선정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SSD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빠르고 정확하지만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사용방법이 어려움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시간이 정해진 관계로 빠르고 사용이 쉬운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7F01A-4828-4945-A3EB-0A7F8898B9CC}"/>
              </a:ext>
            </a:extLst>
          </p:cNvPr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3.2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SSD  vs YOLO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A6A6FC-A724-4A1E-B98C-07212384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15" y="1764161"/>
            <a:ext cx="8468570" cy="46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97A39A-C672-4BE4-B007-6A37F188C017}"/>
              </a:ext>
            </a:extLst>
          </p:cNvPr>
          <p:cNvSpPr txBox="1"/>
          <p:nvPr/>
        </p:nvSpPr>
        <p:spPr>
          <a:xfrm>
            <a:off x="297127" y="7006700"/>
            <a:ext cx="833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출처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https://velog.io/@minkyu4506/%EB%85%BC%EB%AC%B8-%EB%A6%AC%EB%B7%B0-SSDSingle-Shot-MultiBox-Detector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70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선정</a:t>
            </a:r>
            <a:endParaRPr lang="ko-KR" altLang="en-US" sz="2500" b="1" dirty="0">
              <a:solidFill>
                <a:srgbClr val="0084C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4727" y="1332231"/>
            <a:ext cx="10150125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3.3</a:t>
            </a:r>
            <a:r>
              <a:rPr lang="ko-KR" altLang="en-US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solidFill>
                  <a:srgbClr val="0C4DA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YOLOv4  vs  YOLOv5</a:t>
            </a:r>
            <a:endParaRPr lang="ko-KR" altLang="en-US" b="1" dirty="0">
              <a:solidFill>
                <a:srgbClr val="0C4DA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YOLOv4, YOLOv5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 시 훈련시간과 저장용량을 고려하였을 때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YOLOv5s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A4F77D-AFE2-4226-8036-D4D1C3C78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606197"/>
            <a:ext cx="5041107" cy="311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67ECDD-AA41-4CFF-8ED8-9133BAFCE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606197"/>
            <a:ext cx="5038152" cy="31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7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Roboflow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데이터가 모델에 맞게 원하는 타입을  사용할 수 있도록 저장이 되어있어서 사용하기 편함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따로 구한 이미지 데이터의 라벨링을 위해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make sense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050" name="Picture 2" descr="Roboflow-CLIP-Zero-Shot-Classification.ipynb - Colaboratory">
            <a:hlinkClick r:id="rId2"/>
            <a:extLst>
              <a:ext uri="{FF2B5EF4-FFF2-40B4-BE49-F238E27FC236}">
                <a16:creationId xmlns:a16="http://schemas.microsoft.com/office/drawing/2014/main" id="{597F796C-F16D-4129-B75F-38B4824B9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25979" r="11357" b="25623"/>
          <a:stretch/>
        </p:blipFill>
        <p:spPr bwMode="auto">
          <a:xfrm>
            <a:off x="616589" y="3203693"/>
            <a:ext cx="4418971" cy="112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4"/>
            <a:extLst>
              <a:ext uri="{FF2B5EF4-FFF2-40B4-BE49-F238E27FC236}">
                <a16:creationId xmlns:a16="http://schemas.microsoft.com/office/drawing/2014/main" id="{800BAC58-BB27-47FC-89A0-937A9B2E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94" y="2819788"/>
            <a:ext cx="3839628" cy="19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8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659" y="-2050"/>
            <a:ext cx="1231861" cy="973569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2563" y="588543"/>
            <a:ext cx="9142290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500" b="1" dirty="0">
                <a:solidFill>
                  <a:srgbClr val="0084C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및 훈련 결과 확인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680" y="472560"/>
            <a:ext cx="5615101" cy="43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499" b="1" i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6499" b="1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867F17-1F3E-4E41-92FB-57291292A8C1}"/>
              </a:ext>
            </a:extLst>
          </p:cNvPr>
          <p:cNvSpPr/>
          <p:nvPr/>
        </p:nvSpPr>
        <p:spPr>
          <a:xfrm>
            <a:off x="304799" y="6515567"/>
            <a:ext cx="10089887" cy="5028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초기가중치를 다르게 훈련하고 결과를 보면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 b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성능이 훨씬 좋은 것을 알 수 있음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BF5D8-8066-4D50-B955-21B2B932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9DA2-604D-4154-AAA0-56C1F155DEA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1B6812-D245-495A-B333-37E60AAAF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3"/>
          <a:stretch/>
        </p:blipFill>
        <p:spPr>
          <a:xfrm>
            <a:off x="304799" y="1763713"/>
            <a:ext cx="10089887" cy="2813481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3672719-46D2-4B38-9BC7-CDF93CA8E109}"/>
              </a:ext>
            </a:extLst>
          </p:cNvPr>
          <p:cNvCxnSpPr>
            <a:cxnSpLocks/>
          </p:cNvCxnSpPr>
          <p:nvPr/>
        </p:nvCxnSpPr>
        <p:spPr>
          <a:xfrm>
            <a:off x="469340" y="1352469"/>
            <a:ext cx="554476" cy="0"/>
          </a:xfrm>
          <a:prstGeom prst="line">
            <a:avLst/>
          </a:prstGeom>
          <a:ln w="28575">
            <a:solidFill>
              <a:srgbClr val="0077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60AB76-C5F7-49D0-8AB3-ADF69629BE93}"/>
              </a:ext>
            </a:extLst>
          </p:cNvPr>
          <p:cNvCxnSpPr>
            <a:cxnSpLocks/>
          </p:cNvCxnSpPr>
          <p:nvPr/>
        </p:nvCxnSpPr>
        <p:spPr>
          <a:xfrm>
            <a:off x="469340" y="1596309"/>
            <a:ext cx="554476" cy="0"/>
          </a:xfrm>
          <a:prstGeom prst="line">
            <a:avLst/>
          </a:prstGeom>
          <a:ln w="28575">
            <a:solidFill>
              <a:srgbClr val="EE3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A06096-3C5B-4DA1-B49D-FC02FDCE2351}"/>
              </a:ext>
            </a:extLst>
          </p:cNvPr>
          <p:cNvSpPr txBox="1"/>
          <p:nvPr/>
        </p:nvSpPr>
        <p:spPr>
          <a:xfrm>
            <a:off x="1023816" y="1201562"/>
            <a:ext cx="860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weights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AD7811-08C5-4395-9805-99BA5FB0778B}"/>
              </a:ext>
            </a:extLst>
          </p:cNvPr>
          <p:cNvSpPr txBox="1"/>
          <p:nvPr/>
        </p:nvSpPr>
        <p:spPr>
          <a:xfrm>
            <a:off x="1023816" y="1456045"/>
            <a:ext cx="863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weights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F52D8D9-1996-4328-9C1B-0C1114729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92"/>
          <a:stretch/>
        </p:blipFill>
        <p:spPr>
          <a:xfrm>
            <a:off x="304800" y="4103118"/>
            <a:ext cx="10089886" cy="24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6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6878</TotalTime>
  <Words>434</Words>
  <Application>Microsoft Office PowerPoint</Application>
  <PresentationFormat>사용자 지정</PresentationFormat>
  <Paragraphs>89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나눔바른고딕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</dc:creator>
  <cp:lastModifiedBy>Jung</cp:lastModifiedBy>
  <cp:revision>90</cp:revision>
  <dcterms:created xsi:type="dcterms:W3CDTF">2022-04-18T23:32:35Z</dcterms:created>
  <dcterms:modified xsi:type="dcterms:W3CDTF">2022-07-27T06:16:17Z</dcterms:modified>
</cp:coreProperties>
</file>